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70" r:id="rId5"/>
    <p:sldId id="271" r:id="rId6"/>
    <p:sldId id="272" r:id="rId7"/>
    <p:sldId id="273" r:id="rId8"/>
    <p:sldId id="274" r:id="rId9"/>
    <p:sldId id="275" r:id="rId10"/>
    <p:sldId id="276" r:id="rId11"/>
    <p:sldId id="277" r:id="rId1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92" d="100"/>
          <a:sy n="92"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01.07.2017</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2554545"/>
          </a:xfrm>
          <a:prstGeom prst="rect">
            <a:avLst/>
          </a:prstGeom>
          <a:noFill/>
        </p:spPr>
        <p:txBody>
          <a:bodyPr wrap="square" rtlCol="0">
            <a:spAutoFit/>
          </a:bodyPr>
          <a:lstStyle/>
          <a:p>
            <a:pPr>
              <a:spcBef>
                <a:spcPts val="1200"/>
              </a:spcBef>
            </a:pPr>
            <a:r>
              <a:rPr lang="de-CH" sz="2400" b="1" dirty="0" smtClean="0">
                <a:solidFill>
                  <a:srgbClr val="C00000"/>
                </a:solidFill>
              </a:rPr>
              <a:t>Autoritätsbereiche</a:t>
            </a:r>
          </a:p>
          <a:p>
            <a:pPr marL="457200" indent="-457200">
              <a:spcBef>
                <a:spcPts val="1200"/>
              </a:spcBef>
              <a:buFont typeface="+mj-lt"/>
              <a:buAutoNum type="arabicPeriod"/>
            </a:pPr>
            <a:r>
              <a:rPr lang="de-CH" sz="2400" dirty="0" smtClean="0">
                <a:solidFill>
                  <a:srgbClr val="002060"/>
                </a:solidFill>
              </a:rPr>
              <a:t>Sich selbst – eigenes Leben</a:t>
            </a:r>
          </a:p>
          <a:p>
            <a:pPr marL="457200" indent="-457200">
              <a:spcBef>
                <a:spcPts val="1200"/>
              </a:spcBef>
              <a:buFont typeface="+mj-lt"/>
              <a:buAutoNum type="arabicPeriod"/>
            </a:pPr>
            <a:r>
              <a:rPr lang="de-CH" sz="2400" dirty="0" smtClean="0">
                <a:solidFill>
                  <a:srgbClr val="002060"/>
                </a:solidFill>
              </a:rPr>
              <a:t>Diejenigen, die einem anvertraut sind (Bereiche, Menschen)</a:t>
            </a:r>
          </a:p>
          <a:p>
            <a:pPr marL="457200" indent="-457200">
              <a:spcBef>
                <a:spcPts val="1200"/>
              </a:spcBef>
              <a:buFont typeface="+mj-lt"/>
              <a:buAutoNum type="arabicPeriod"/>
            </a:pPr>
            <a:r>
              <a:rPr lang="de-CH" sz="2400" dirty="0" smtClean="0">
                <a:solidFill>
                  <a:srgbClr val="002060"/>
                </a:solidFill>
              </a:rPr>
              <a:t>Über den Feind</a:t>
            </a:r>
          </a:p>
          <a:p>
            <a:pPr>
              <a:spcBef>
                <a:spcPts val="1200"/>
              </a:spcBef>
            </a:pPr>
            <a:endParaRPr lang="de-CH" sz="2400" dirty="0" smtClean="0">
              <a:solidFill>
                <a:srgbClr val="002060"/>
              </a:solidFill>
            </a:endParaRPr>
          </a:p>
        </p:txBody>
      </p:sp>
      <p:pic>
        <p:nvPicPr>
          <p:cNvPr id="12" name="Grafik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25" y="2780928"/>
            <a:ext cx="3959482" cy="2658922"/>
          </a:xfrm>
          <a:prstGeom prst="rect">
            <a:avLst/>
          </a:prstGeom>
        </p:spPr>
      </p:pic>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1659" y="2792510"/>
            <a:ext cx="3245633" cy="2658922"/>
          </a:xfrm>
          <a:prstGeom prst="rect">
            <a:avLst/>
          </a:prstGeom>
          <a:ln>
            <a:solidFill>
              <a:schemeClr val="accent1"/>
            </a:solidFill>
          </a:ln>
        </p:spPr>
      </p:pic>
      <p:pic>
        <p:nvPicPr>
          <p:cNvPr id="14" name="Grafik 13"/>
          <p:cNvPicPr>
            <a:picLocks noChangeAspect="1"/>
          </p:cNvPicPr>
          <p:nvPr/>
        </p:nvPicPr>
        <p:blipFill rotWithShape="1">
          <a:blip r:embed="rId4" cstate="print">
            <a:extLst>
              <a:ext uri="{28A0092B-C50C-407E-A947-70E740481C1C}">
                <a14:useLocalDpi xmlns:a14="http://schemas.microsoft.com/office/drawing/2010/main" val="0"/>
              </a:ext>
            </a:extLst>
          </a:blip>
          <a:srcRect l="24839" r="17267"/>
          <a:stretch/>
        </p:blipFill>
        <p:spPr>
          <a:xfrm>
            <a:off x="8496707" y="2792510"/>
            <a:ext cx="3440899" cy="2682087"/>
          </a:xfrm>
          <a:prstGeom prst="rect">
            <a:avLst/>
          </a:prstGeom>
          <a:ln>
            <a:solidFill>
              <a:schemeClr val="accent1"/>
            </a:solidFill>
          </a:ln>
        </p:spPr>
      </p:pic>
    </p:spTree>
    <p:extLst>
      <p:ext uri="{BB962C8B-B14F-4D97-AF65-F5344CB8AC3E}">
        <p14:creationId xmlns:p14="http://schemas.microsoft.com/office/powerpoint/2010/main" val="198987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7386638"/>
          </a:xfrm>
          <a:prstGeom prst="rect">
            <a:avLst/>
          </a:prstGeom>
          <a:noFill/>
        </p:spPr>
        <p:txBody>
          <a:bodyPr wrap="square" rtlCol="0">
            <a:spAutoFit/>
          </a:bodyPr>
          <a:lstStyle/>
          <a:p>
            <a:pPr>
              <a:spcBef>
                <a:spcPts val="1200"/>
              </a:spcBef>
            </a:pPr>
            <a:r>
              <a:rPr lang="de-CH" sz="2400" b="1" dirty="0" smtClean="0">
                <a:solidFill>
                  <a:srgbClr val="C00000"/>
                </a:solidFill>
              </a:rPr>
              <a:t>Wie und wann beten mit Kranken?</a:t>
            </a:r>
          </a:p>
          <a:p>
            <a:pPr marL="342900" indent="-342900">
              <a:spcBef>
                <a:spcPts val="1200"/>
              </a:spcBef>
              <a:buFont typeface="Arial" panose="020B0604020202020204" pitchFamily="34" charset="0"/>
              <a:buChar char="•"/>
            </a:pPr>
            <a:r>
              <a:rPr lang="de-CH" sz="2400" dirty="0" smtClean="0">
                <a:solidFill>
                  <a:srgbClr val="002060"/>
                </a:solidFill>
              </a:rPr>
              <a:t>Lukas, 6,19: Alle wollten ihn berühren, weil eine heilende Kraft von ihm ausging, und alle wurden geheilt.</a:t>
            </a:r>
          </a:p>
          <a:p>
            <a:pPr marL="342900" indent="-342900">
              <a:spcBef>
                <a:spcPts val="1200"/>
              </a:spcBef>
              <a:buFont typeface="Arial" panose="020B0604020202020204" pitchFamily="34" charset="0"/>
              <a:buChar char="•"/>
            </a:pPr>
            <a:r>
              <a:rPr lang="de-CH" sz="2400" dirty="0" smtClean="0">
                <a:solidFill>
                  <a:srgbClr val="002060"/>
                </a:solidFill>
              </a:rPr>
              <a:t>Lukas 7, 7: Sprich einfach ein Wort, und mein Diener wird gesund werden</a:t>
            </a:r>
          </a:p>
          <a:p>
            <a:pPr marL="342900" indent="-342900">
              <a:spcBef>
                <a:spcPts val="1200"/>
              </a:spcBef>
              <a:buFont typeface="Arial" panose="020B0604020202020204" pitchFamily="34" charset="0"/>
              <a:buChar char="•"/>
            </a:pPr>
            <a:r>
              <a:rPr lang="de-CH" sz="2400" dirty="0" smtClean="0">
                <a:solidFill>
                  <a:srgbClr val="002060"/>
                </a:solidFill>
              </a:rPr>
              <a:t>Lukas 8, 44: Nun näherte sie sich Jesus von hinten und berührte den Saum seines Gewandes. Augenblicklich hörte die Blutung auf</a:t>
            </a:r>
          </a:p>
          <a:p>
            <a:pPr marL="342900" indent="-342900">
              <a:spcBef>
                <a:spcPts val="1200"/>
              </a:spcBef>
              <a:buFont typeface="Arial" panose="020B0604020202020204" pitchFamily="34" charset="0"/>
              <a:buChar char="•"/>
            </a:pPr>
            <a:r>
              <a:rPr lang="de-CH" sz="2400" dirty="0" smtClean="0">
                <a:solidFill>
                  <a:srgbClr val="002060"/>
                </a:solidFill>
              </a:rPr>
              <a:t>Lukas 13, 12: «Frau, du bist von deiner Krankheit erlöst.» Dann berührte er sie, und sofort konnte sie sich aufrichten.</a:t>
            </a:r>
          </a:p>
          <a:p>
            <a:pPr marL="342900" indent="-342900">
              <a:spcBef>
                <a:spcPts val="1200"/>
              </a:spcBef>
              <a:buFont typeface="Arial" panose="020B0604020202020204" pitchFamily="34" charset="0"/>
              <a:buChar char="•"/>
            </a:pPr>
            <a:r>
              <a:rPr lang="de-CH" sz="2400" dirty="0" smtClean="0">
                <a:solidFill>
                  <a:srgbClr val="002060"/>
                </a:solidFill>
              </a:rPr>
              <a:t>Lukas 14, 4: berührte Jesus den kranken Mann, heilte ihn und schickte ihn fort.</a:t>
            </a:r>
          </a:p>
          <a:p>
            <a:pPr marL="342900" indent="-342900">
              <a:spcBef>
                <a:spcPts val="1200"/>
              </a:spcBef>
              <a:buFont typeface="Arial" panose="020B0604020202020204" pitchFamily="34" charset="0"/>
              <a:buChar char="•"/>
            </a:pPr>
            <a:r>
              <a:rPr lang="de-CH" sz="2400" dirty="0" smtClean="0">
                <a:solidFill>
                  <a:srgbClr val="002060"/>
                </a:solidFill>
              </a:rPr>
              <a:t>Lukas 17, 14: «Geht und zeigt euch den Priestern.» Und während sie gingen, verschwand ihr Aussatz</a:t>
            </a:r>
          </a:p>
          <a:p>
            <a:pPr marL="342900" indent="-342900">
              <a:spcBef>
                <a:spcPts val="1200"/>
              </a:spcBef>
              <a:buFont typeface="Arial" panose="020B0604020202020204" pitchFamily="34" charset="0"/>
              <a:buChar char="•"/>
            </a:pPr>
            <a:r>
              <a:rPr lang="de-CH" sz="2400" dirty="0" smtClean="0">
                <a:solidFill>
                  <a:srgbClr val="002060"/>
                </a:solidFill>
              </a:rPr>
              <a:t>Lukas 18, 41: Was soll ich für dich tun? Herr, bat er, ich möchte sehen können. Da sagte Jesus du sollst wieder sehen können. Dein Glaube hat dich gerettet. Und augenblicklich konnte der Mann sehen.</a:t>
            </a:r>
          </a:p>
          <a:p>
            <a:pPr marL="342900" indent="-342900">
              <a:spcBef>
                <a:spcPts val="1200"/>
              </a:spcBef>
              <a:buFont typeface="Arial" panose="020B0604020202020204" pitchFamily="34" charset="0"/>
              <a:buChar char="•"/>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12980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5232202"/>
          </a:xfrm>
          <a:prstGeom prst="rect">
            <a:avLst/>
          </a:prstGeom>
          <a:noFill/>
        </p:spPr>
        <p:txBody>
          <a:bodyPr wrap="square" rtlCol="0">
            <a:spAutoFit/>
          </a:bodyPr>
          <a:lstStyle/>
          <a:p>
            <a:pPr>
              <a:spcBef>
                <a:spcPts val="1200"/>
              </a:spcBef>
            </a:pPr>
            <a:r>
              <a:rPr lang="de-CH" sz="2400" b="1" dirty="0" smtClean="0">
                <a:solidFill>
                  <a:srgbClr val="C00000"/>
                </a:solidFill>
              </a:rPr>
              <a:t>Wie und wann beten mit Kranken?</a:t>
            </a:r>
          </a:p>
          <a:p>
            <a:pPr marL="342900" indent="-342900">
              <a:spcBef>
                <a:spcPts val="1200"/>
              </a:spcBef>
              <a:buFont typeface="Arial" panose="020B0604020202020204" pitchFamily="34" charset="0"/>
              <a:buChar char="•"/>
            </a:pPr>
            <a:r>
              <a:rPr lang="de-CH" sz="2400" dirty="0">
                <a:solidFill>
                  <a:srgbClr val="002060"/>
                </a:solidFill>
              </a:rPr>
              <a:t>Lukas 18, 41: Was soll ich für dich tun? Herr, bat er, ich möchte sehen können. Da sagte Jesus du sollst wieder sehen können. Dein Glaube hat dich gerettet. Und augenblicklich konnte der Mann sehen.</a:t>
            </a:r>
          </a:p>
          <a:p>
            <a:pPr marL="342900" indent="-342900">
              <a:spcBef>
                <a:spcPts val="1200"/>
              </a:spcBef>
              <a:buFont typeface="Arial" panose="020B0604020202020204" pitchFamily="34" charset="0"/>
              <a:buChar char="•"/>
            </a:pPr>
            <a:r>
              <a:rPr lang="de-CH" sz="2400" dirty="0" smtClean="0">
                <a:solidFill>
                  <a:srgbClr val="002060"/>
                </a:solidFill>
              </a:rPr>
              <a:t>Lukas 22, 51: Und er berührte das Ohr des Mannes und heilte ihn.</a:t>
            </a:r>
          </a:p>
          <a:p>
            <a:pPr marL="342900" indent="-342900">
              <a:spcBef>
                <a:spcPts val="1200"/>
              </a:spcBef>
              <a:buFont typeface="Arial" panose="020B0604020202020204" pitchFamily="34" charset="0"/>
              <a:buChar char="•"/>
            </a:pPr>
            <a:r>
              <a:rPr lang="de-CH" sz="2400" dirty="0" smtClean="0">
                <a:solidFill>
                  <a:srgbClr val="002060"/>
                </a:solidFill>
              </a:rPr>
              <a:t>Johannes 9, 1-5: Ist Sünde Ursache von Krankheit?</a:t>
            </a:r>
          </a:p>
          <a:p>
            <a:pPr marL="342900" indent="-342900">
              <a:spcBef>
                <a:spcPts val="1200"/>
              </a:spcBef>
              <a:buFont typeface="Arial" panose="020B0604020202020204" pitchFamily="34" charset="0"/>
              <a:buChar char="•"/>
            </a:pPr>
            <a:r>
              <a:rPr lang="de-CH" sz="2400" dirty="0" smtClean="0">
                <a:solidFill>
                  <a:srgbClr val="002060"/>
                </a:solidFill>
              </a:rPr>
              <a:t>Johannes 9,6-7: Brei mit Erde und Spucke auf Augen gestrichen und beim Teich </a:t>
            </a:r>
            <a:r>
              <a:rPr lang="de-CH" sz="2400" dirty="0" err="1" smtClean="0">
                <a:solidFill>
                  <a:srgbClr val="002060"/>
                </a:solidFill>
              </a:rPr>
              <a:t>Siloah</a:t>
            </a:r>
            <a:r>
              <a:rPr lang="de-CH" sz="2400" dirty="0" smtClean="0">
                <a:solidFill>
                  <a:srgbClr val="002060"/>
                </a:solidFill>
              </a:rPr>
              <a:t> waschen</a:t>
            </a:r>
            <a:r>
              <a:rPr lang="de-CH" sz="2400" dirty="0" smtClean="0">
                <a:solidFill>
                  <a:srgbClr val="002060"/>
                </a:solidFill>
              </a:rPr>
              <a:t>.</a:t>
            </a:r>
          </a:p>
          <a:p>
            <a:pPr marL="342900" indent="-342900">
              <a:spcBef>
                <a:spcPts val="1200"/>
              </a:spcBef>
              <a:buFont typeface="Arial" panose="020B0604020202020204" pitchFamily="34" charset="0"/>
              <a:buChar char="•"/>
            </a:pPr>
            <a:r>
              <a:rPr lang="de-CH" sz="2400" dirty="0" smtClean="0">
                <a:solidFill>
                  <a:srgbClr val="002060"/>
                </a:solidFill>
              </a:rPr>
              <a:t>Jakobus 5,14: Ist jemand krank, der rufe zu sich die Ältesten der Gemeinde</a:t>
            </a:r>
            <a:endParaRPr lang="de-CH" sz="2400" dirty="0" smtClean="0">
              <a:solidFill>
                <a:srgbClr val="002060"/>
              </a:solidFill>
            </a:endParaRP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42080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063198"/>
          </a:xfrm>
          <a:prstGeom prst="rect">
            <a:avLst/>
          </a:prstGeom>
          <a:noFill/>
        </p:spPr>
        <p:txBody>
          <a:bodyPr wrap="square" rtlCol="0">
            <a:spAutoFit/>
          </a:bodyPr>
          <a:lstStyle/>
          <a:p>
            <a:pPr>
              <a:spcBef>
                <a:spcPts val="1200"/>
              </a:spcBef>
            </a:pPr>
            <a:r>
              <a:rPr lang="de-CH" sz="2400" b="1" dirty="0" smtClean="0">
                <a:solidFill>
                  <a:srgbClr val="C00000"/>
                </a:solidFill>
              </a:rPr>
              <a:t>Autoritätsbereiche</a:t>
            </a:r>
          </a:p>
          <a:p>
            <a:pPr>
              <a:spcBef>
                <a:spcPts val="1200"/>
              </a:spcBef>
            </a:pPr>
            <a:r>
              <a:rPr lang="de-CH" sz="2400" u="sng" dirty="0" smtClean="0">
                <a:solidFill>
                  <a:srgbClr val="002060"/>
                </a:solidFill>
              </a:rPr>
              <a:t>Matthäus 10,8:</a:t>
            </a:r>
          </a:p>
          <a:p>
            <a:pPr marL="457200" indent="-457200">
              <a:spcBef>
                <a:spcPts val="1200"/>
              </a:spcBef>
              <a:buFont typeface="Arial" panose="020B0604020202020204" pitchFamily="34" charset="0"/>
              <a:buChar char="•"/>
            </a:pPr>
            <a:r>
              <a:rPr lang="de-CH" sz="2400" dirty="0" smtClean="0">
                <a:solidFill>
                  <a:srgbClr val="008000"/>
                </a:solidFill>
              </a:rPr>
              <a:t>Macht Kranke gesund</a:t>
            </a:r>
          </a:p>
          <a:p>
            <a:pPr marL="457200" indent="-457200">
              <a:spcBef>
                <a:spcPts val="1200"/>
              </a:spcBef>
              <a:buFont typeface="Arial" panose="020B0604020202020204" pitchFamily="34" charset="0"/>
              <a:buChar char="•"/>
            </a:pPr>
            <a:r>
              <a:rPr lang="de-CH" sz="2400" dirty="0" smtClean="0">
                <a:solidFill>
                  <a:srgbClr val="008000"/>
                </a:solidFill>
              </a:rPr>
              <a:t>weckt Tote auf</a:t>
            </a:r>
          </a:p>
          <a:p>
            <a:pPr marL="457200" indent="-457200">
              <a:spcBef>
                <a:spcPts val="1200"/>
              </a:spcBef>
              <a:buFont typeface="Arial" panose="020B0604020202020204" pitchFamily="34" charset="0"/>
              <a:buChar char="•"/>
            </a:pPr>
            <a:r>
              <a:rPr lang="de-CH" sz="2400" dirty="0" smtClean="0">
                <a:solidFill>
                  <a:srgbClr val="008000"/>
                </a:solidFill>
              </a:rPr>
              <a:t>macht Aussätzige rein</a:t>
            </a:r>
          </a:p>
          <a:p>
            <a:pPr marL="457200" indent="-457200">
              <a:spcBef>
                <a:spcPts val="1200"/>
              </a:spcBef>
              <a:buFont typeface="Arial" panose="020B0604020202020204" pitchFamily="34" charset="0"/>
              <a:buChar char="•"/>
            </a:pPr>
            <a:r>
              <a:rPr lang="de-CH" sz="2400" dirty="0" smtClean="0">
                <a:solidFill>
                  <a:srgbClr val="008000"/>
                </a:solidFill>
              </a:rPr>
              <a:t>treibt Dämonen aus</a:t>
            </a:r>
          </a:p>
          <a:p>
            <a:pPr>
              <a:spcBef>
                <a:spcPts val="1200"/>
              </a:spcBef>
            </a:pPr>
            <a:r>
              <a:rPr lang="de-CH" sz="2400" u="sng" dirty="0">
                <a:solidFill>
                  <a:srgbClr val="002060"/>
                </a:solidFill>
              </a:rPr>
              <a:t>Johannes 14,12:</a:t>
            </a:r>
          </a:p>
          <a:p>
            <a:pPr>
              <a:spcBef>
                <a:spcPts val="1200"/>
              </a:spcBef>
            </a:pPr>
            <a:r>
              <a:rPr lang="de-CH" sz="2400" dirty="0">
                <a:solidFill>
                  <a:srgbClr val="008000"/>
                </a:solidFill>
              </a:rPr>
              <a:t>Wahrlich, wahrlich, ich sage euch: Wer an mich glaubt, der wird die Werke auch tun, die ich tue, und wird größere als diese tun; denn ich gehe zum Vater. </a:t>
            </a:r>
            <a:endParaRPr lang="de-CH" sz="2400" dirty="0" smtClean="0">
              <a:solidFill>
                <a:srgbClr val="008000"/>
              </a:solidFill>
            </a:endParaRPr>
          </a:p>
          <a:p>
            <a:pPr>
              <a:spcBef>
                <a:spcPts val="1200"/>
              </a:spcBef>
            </a:pPr>
            <a:endParaRPr lang="de-CH" sz="2400" dirty="0">
              <a:solidFill>
                <a:srgbClr val="008000"/>
              </a:solidFill>
            </a:endParaRPr>
          </a:p>
          <a:p>
            <a:pPr marL="457200" indent="-457200">
              <a:spcBef>
                <a:spcPts val="1200"/>
              </a:spcBef>
              <a:buFont typeface="+mj-lt"/>
              <a:buAutoNum type="arabicPeriod"/>
            </a:pPr>
            <a:endParaRPr lang="de-CH" sz="2400" dirty="0" smtClean="0">
              <a:solidFill>
                <a:srgbClr val="002060"/>
              </a:solidFill>
            </a:endParaRP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213252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924973"/>
          </a:xfrm>
          <a:prstGeom prst="rect">
            <a:avLst/>
          </a:prstGeom>
          <a:noFill/>
        </p:spPr>
        <p:txBody>
          <a:bodyPr wrap="square" rtlCol="0">
            <a:spAutoFit/>
          </a:bodyPr>
          <a:lstStyle/>
          <a:p>
            <a:pPr>
              <a:spcBef>
                <a:spcPts val="1200"/>
              </a:spcBef>
            </a:pPr>
            <a:r>
              <a:rPr lang="de-CH" sz="2400" b="1" dirty="0" smtClean="0">
                <a:solidFill>
                  <a:srgbClr val="C00000"/>
                </a:solidFill>
              </a:rPr>
              <a:t>Heilt Kranke</a:t>
            </a:r>
          </a:p>
          <a:p>
            <a:pPr>
              <a:spcBef>
                <a:spcPts val="1200"/>
              </a:spcBef>
            </a:pPr>
            <a:r>
              <a:rPr lang="de-CH" sz="2400" u="sng" dirty="0" smtClean="0">
                <a:solidFill>
                  <a:srgbClr val="002060"/>
                </a:solidFill>
              </a:rPr>
              <a:t>Markus 16,17-18:</a:t>
            </a:r>
            <a:endParaRPr lang="de-CH" sz="2400" u="sng" dirty="0">
              <a:solidFill>
                <a:srgbClr val="002060"/>
              </a:solidFill>
            </a:endParaRPr>
          </a:p>
          <a:p>
            <a:pPr>
              <a:spcBef>
                <a:spcPts val="1200"/>
              </a:spcBef>
            </a:pPr>
            <a:r>
              <a:rPr lang="de-CH" sz="2400" dirty="0" smtClean="0">
                <a:solidFill>
                  <a:srgbClr val="008000"/>
                </a:solidFill>
              </a:rPr>
              <a:t>Die </a:t>
            </a:r>
            <a:r>
              <a:rPr lang="de-CH" sz="2400" dirty="0">
                <a:solidFill>
                  <a:srgbClr val="008000"/>
                </a:solidFill>
              </a:rPr>
              <a:t>Zeichen aber, die folgen werden denen, die da glauben, sind diese: In meinem Namen werden sie Dämonen austreiben, in neuen Zungen reden, </a:t>
            </a:r>
          </a:p>
          <a:p>
            <a:r>
              <a:rPr lang="de-CH" sz="2400" dirty="0" smtClean="0">
                <a:solidFill>
                  <a:srgbClr val="008000"/>
                </a:solidFill>
              </a:rPr>
              <a:t>Schlangen </a:t>
            </a:r>
            <a:r>
              <a:rPr lang="de-CH" sz="2400" dirty="0">
                <a:solidFill>
                  <a:srgbClr val="008000"/>
                </a:solidFill>
              </a:rPr>
              <a:t>mit den Händen hochheben, und wenn sie etwas Tödliches trinken, wird's ihnen nicht schaden; Kranken werden sie die Hände auflegen, so wird's gut mit ihnen. </a:t>
            </a:r>
          </a:p>
          <a:p>
            <a:pPr>
              <a:spcBef>
                <a:spcPts val="1200"/>
              </a:spcBef>
            </a:pPr>
            <a:r>
              <a:rPr lang="de-CH" sz="2400" u="sng" dirty="0">
                <a:solidFill>
                  <a:srgbClr val="002060"/>
                </a:solidFill>
              </a:rPr>
              <a:t>Apostelgeschichte </a:t>
            </a:r>
            <a:r>
              <a:rPr lang="de-CH" sz="2400" u="sng" dirty="0" smtClean="0">
                <a:solidFill>
                  <a:srgbClr val="002060"/>
                </a:solidFill>
              </a:rPr>
              <a:t>5,12-15:</a:t>
            </a:r>
            <a:endParaRPr lang="de-CH" sz="2400" u="sng" dirty="0">
              <a:solidFill>
                <a:srgbClr val="002060"/>
              </a:solidFill>
            </a:endParaRPr>
          </a:p>
          <a:p>
            <a:r>
              <a:rPr lang="de-CH" sz="2400" dirty="0">
                <a:solidFill>
                  <a:srgbClr val="008000"/>
                </a:solidFill>
              </a:rPr>
              <a:t>Es geschahen aber viele Zeichen und Wunder im Volk durch die Hände der Apostel; und sie waren alle in der Halle Salomos einmütig beieinander. Von den andern aber wagte keiner, sich zu ihnen zu halten; doch das Volk schätzte sie hoch. Immer mehr aber wuchs die Zahl derer, die an den Herrn glaubten – eine Menge Männer und Frauen –, sodass sie die Kranken sogar auf die Straßen hinaustrugen und sie auf Betten und Bahren legten, damit, wenn Petrus käme, wenigstens sein Schatten auf einige von ihnen fiele. </a:t>
            </a:r>
          </a:p>
          <a:p>
            <a:pPr>
              <a:spcBef>
                <a:spcPts val="1200"/>
              </a:spcBef>
            </a:pPr>
            <a:endParaRPr lang="de-CH" sz="2400" dirty="0">
              <a:solidFill>
                <a:srgbClr val="008000"/>
              </a:solidFill>
            </a:endParaRPr>
          </a:p>
          <a:p>
            <a:pPr>
              <a:spcBef>
                <a:spcPts val="1200"/>
              </a:spcBef>
            </a:pPr>
            <a:endParaRPr lang="de-CH" sz="2400" dirty="0" smtClean="0">
              <a:solidFill>
                <a:srgbClr val="002060"/>
              </a:solidFill>
            </a:endParaRP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415701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032421"/>
          </a:xfrm>
          <a:prstGeom prst="rect">
            <a:avLst/>
          </a:prstGeom>
          <a:noFill/>
        </p:spPr>
        <p:txBody>
          <a:bodyPr wrap="square" rtlCol="0">
            <a:spAutoFit/>
          </a:bodyPr>
          <a:lstStyle/>
          <a:p>
            <a:pPr>
              <a:spcBef>
                <a:spcPts val="1200"/>
              </a:spcBef>
            </a:pPr>
            <a:r>
              <a:rPr lang="de-CH" sz="2400" b="1" dirty="0" smtClean="0">
                <a:solidFill>
                  <a:srgbClr val="C00000"/>
                </a:solidFill>
              </a:rPr>
              <a:t>Woher kommt Krankheit?</a:t>
            </a:r>
          </a:p>
          <a:p>
            <a:pPr>
              <a:spcBef>
                <a:spcPts val="1200"/>
              </a:spcBef>
            </a:pPr>
            <a:r>
              <a:rPr lang="de-CH" sz="2400" u="sng" dirty="0" smtClean="0">
                <a:solidFill>
                  <a:srgbClr val="002060"/>
                </a:solidFill>
              </a:rPr>
              <a:t>1. Mose 1,31:</a:t>
            </a:r>
            <a:endParaRPr lang="de-CH" sz="2400" u="sng" dirty="0">
              <a:solidFill>
                <a:srgbClr val="002060"/>
              </a:solidFill>
            </a:endParaRPr>
          </a:p>
          <a:p>
            <a:pPr>
              <a:spcBef>
                <a:spcPts val="1200"/>
              </a:spcBef>
            </a:pPr>
            <a:r>
              <a:rPr lang="de-CH" sz="2400" dirty="0">
                <a:solidFill>
                  <a:srgbClr val="008000"/>
                </a:solidFill>
              </a:rPr>
              <a:t>Und Gott sah an alles, was er gemacht hatte, und siehe, es war sehr gut. Da ward aus Abend und Morgen der sechste Tag. </a:t>
            </a:r>
            <a:endParaRPr lang="de-CH" sz="2400" dirty="0" smtClean="0">
              <a:solidFill>
                <a:srgbClr val="008000"/>
              </a:solidFill>
            </a:endParaRPr>
          </a:p>
          <a:p>
            <a:pPr>
              <a:spcBef>
                <a:spcPts val="1200"/>
              </a:spcBef>
            </a:pPr>
            <a:r>
              <a:rPr lang="de-CH" sz="2400" u="sng" dirty="0" smtClean="0">
                <a:solidFill>
                  <a:srgbClr val="002060"/>
                </a:solidFill>
              </a:rPr>
              <a:t>2. Mose 15,26:</a:t>
            </a:r>
          </a:p>
          <a:p>
            <a:r>
              <a:rPr lang="de-CH" sz="2400" dirty="0">
                <a:solidFill>
                  <a:srgbClr val="008000"/>
                </a:solidFill>
              </a:rPr>
              <a:t>Wirst du der Stimme des HERRN, deines Gottes, gehorchen und tun, was recht ist vor ihm, und merken auf seine Gebote und halten alle seine Gesetze, so will ich dir keine der Krankheiten auferlegen, die ich den Ägyptern auferlegt habe; denn ich bin der HERR, dein Arzt. </a:t>
            </a:r>
          </a:p>
          <a:p>
            <a:pPr>
              <a:spcBef>
                <a:spcPts val="1200"/>
              </a:spcBef>
            </a:pPr>
            <a:r>
              <a:rPr lang="de-CH" sz="2400" u="sng" dirty="0" smtClean="0">
                <a:solidFill>
                  <a:srgbClr val="002060"/>
                </a:solidFill>
              </a:rPr>
              <a:t>2. Mose 23,25-26:</a:t>
            </a:r>
          </a:p>
          <a:p>
            <a:r>
              <a:rPr lang="de-CH" sz="2400" dirty="0">
                <a:solidFill>
                  <a:srgbClr val="008000"/>
                </a:solidFill>
              </a:rPr>
              <a:t>Aber dem HERRN, eurem Gott, sollt ihr dienen, so wird er dein Brot und dein Wasser segnen, und ich will alle Krankheit von dir wenden. </a:t>
            </a:r>
            <a:r>
              <a:rPr lang="de-CH" sz="2400" dirty="0" smtClean="0">
                <a:solidFill>
                  <a:srgbClr val="008000"/>
                </a:solidFill>
              </a:rPr>
              <a:t>Es </a:t>
            </a:r>
            <a:r>
              <a:rPr lang="de-CH" sz="2400" dirty="0">
                <a:solidFill>
                  <a:srgbClr val="008000"/>
                </a:solidFill>
              </a:rPr>
              <a:t>soll keine Frau in deinem Lande eine Fehlgeburt haben oder unfruchtbar sein, und ich will dich alt werden lassen. </a:t>
            </a: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427750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3139321"/>
          </a:xfrm>
          <a:prstGeom prst="rect">
            <a:avLst/>
          </a:prstGeom>
          <a:noFill/>
        </p:spPr>
        <p:txBody>
          <a:bodyPr wrap="square" rtlCol="0">
            <a:spAutoFit/>
          </a:bodyPr>
          <a:lstStyle/>
          <a:p>
            <a:pPr>
              <a:spcBef>
                <a:spcPts val="1200"/>
              </a:spcBef>
            </a:pPr>
            <a:r>
              <a:rPr lang="de-CH" sz="2400" b="1" dirty="0" smtClean="0">
                <a:solidFill>
                  <a:srgbClr val="C00000"/>
                </a:solidFill>
              </a:rPr>
              <a:t>Verheissungen der Heilung</a:t>
            </a:r>
          </a:p>
          <a:p>
            <a:pPr>
              <a:spcBef>
                <a:spcPts val="1200"/>
              </a:spcBef>
            </a:pPr>
            <a:r>
              <a:rPr lang="de-CH" sz="2400" u="sng" dirty="0" smtClean="0">
                <a:solidFill>
                  <a:srgbClr val="002060"/>
                </a:solidFill>
              </a:rPr>
              <a:t>Jesaja 53,4-5:</a:t>
            </a:r>
            <a:endParaRPr lang="de-CH" sz="2400" u="sng" dirty="0">
              <a:solidFill>
                <a:srgbClr val="002060"/>
              </a:solidFill>
            </a:endParaRPr>
          </a:p>
          <a:p>
            <a:pPr>
              <a:spcBef>
                <a:spcPts val="1200"/>
              </a:spcBef>
            </a:pPr>
            <a:r>
              <a:rPr lang="de-CH" sz="2400" dirty="0">
                <a:solidFill>
                  <a:srgbClr val="008000"/>
                </a:solidFill>
              </a:rPr>
              <a:t>Fürwahr, er trug unsre Krankheit und lud auf sich unsre Schmerzen. Wir aber hielten ihn für den, der geplagt und von Gott geschlagen und gemartert wäre. </a:t>
            </a:r>
            <a:r>
              <a:rPr lang="de-CH" sz="2400" dirty="0" smtClean="0">
                <a:solidFill>
                  <a:srgbClr val="008000"/>
                </a:solidFill>
              </a:rPr>
              <a:t> Aber </a:t>
            </a:r>
            <a:r>
              <a:rPr lang="de-CH" sz="2400" dirty="0">
                <a:solidFill>
                  <a:srgbClr val="008000"/>
                </a:solidFill>
              </a:rPr>
              <a:t>er ist um unsrer Missetat willen verwundet und um unsrer Sünde willen zerschlagen. Die Strafe liegt auf ihm, auf dass wir Frieden hätten, und durch seine Wunden sind wir geheilt. </a:t>
            </a: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86584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5447645"/>
          </a:xfrm>
          <a:prstGeom prst="rect">
            <a:avLst/>
          </a:prstGeom>
          <a:noFill/>
        </p:spPr>
        <p:txBody>
          <a:bodyPr wrap="square" rtlCol="0">
            <a:spAutoFit/>
          </a:bodyPr>
          <a:lstStyle/>
          <a:p>
            <a:pPr>
              <a:spcBef>
                <a:spcPts val="1200"/>
              </a:spcBef>
            </a:pPr>
            <a:r>
              <a:rPr lang="de-CH" sz="2400" b="1" dirty="0" smtClean="0">
                <a:solidFill>
                  <a:srgbClr val="C00000"/>
                </a:solidFill>
              </a:rPr>
              <a:t>Jesus Christus kommt als Retter </a:t>
            </a:r>
          </a:p>
          <a:p>
            <a:pPr>
              <a:spcBef>
                <a:spcPts val="1200"/>
              </a:spcBef>
            </a:pPr>
            <a:r>
              <a:rPr lang="de-CH" sz="2400" u="sng" dirty="0" smtClean="0">
                <a:solidFill>
                  <a:srgbClr val="002060"/>
                </a:solidFill>
              </a:rPr>
              <a:t>Apostelgeschichte 2,21:</a:t>
            </a:r>
          </a:p>
          <a:p>
            <a:pPr>
              <a:spcBef>
                <a:spcPts val="1200"/>
              </a:spcBef>
            </a:pPr>
            <a:r>
              <a:rPr lang="de-CH" sz="2400" dirty="0" smtClean="0">
                <a:solidFill>
                  <a:srgbClr val="008000"/>
                </a:solidFill>
              </a:rPr>
              <a:t>Und </a:t>
            </a:r>
            <a:r>
              <a:rPr lang="de-CH" sz="2400" dirty="0">
                <a:solidFill>
                  <a:srgbClr val="008000"/>
                </a:solidFill>
              </a:rPr>
              <a:t>es soll geschehen: Wer den Namen des Herrn anrufen wird, der soll gerettet werden.« </a:t>
            </a:r>
            <a:endParaRPr lang="de-CH" sz="2400" dirty="0" smtClean="0">
              <a:solidFill>
                <a:srgbClr val="008000"/>
              </a:solidFill>
            </a:endParaRPr>
          </a:p>
          <a:p>
            <a:pPr>
              <a:spcBef>
                <a:spcPts val="1200"/>
              </a:spcBef>
            </a:pPr>
            <a:r>
              <a:rPr lang="de-CH" sz="2400" b="1" dirty="0" err="1" smtClean="0"/>
              <a:t>sozo</a:t>
            </a:r>
            <a:r>
              <a:rPr lang="de-CH" sz="2400" b="1" dirty="0" smtClean="0"/>
              <a:t> (griechisch) = retten, befreien, beschützen, heilen, bewahren, ganz machen</a:t>
            </a:r>
          </a:p>
          <a:p>
            <a:pPr>
              <a:spcBef>
                <a:spcPts val="1200"/>
              </a:spcBef>
            </a:pPr>
            <a:r>
              <a:rPr lang="de-CH" sz="2400" u="sng" dirty="0" smtClean="0">
                <a:solidFill>
                  <a:srgbClr val="002060"/>
                </a:solidFill>
              </a:rPr>
              <a:t>Matthäus 4,23:</a:t>
            </a:r>
          </a:p>
          <a:p>
            <a:pPr>
              <a:spcBef>
                <a:spcPts val="1200"/>
              </a:spcBef>
            </a:pPr>
            <a:r>
              <a:rPr lang="de-CH" sz="2400" dirty="0">
                <a:solidFill>
                  <a:srgbClr val="008000"/>
                </a:solidFill>
              </a:rPr>
              <a:t>Und er zog umher in ganz Galiläa, lehrte in ihren Synagogen und predigte das Evangelium von dem Reich und heilte alle Krankheiten und alle Gebrechen im Volk</a:t>
            </a:r>
            <a:r>
              <a:rPr lang="de-CH" sz="2400" dirty="0" smtClean="0">
                <a:solidFill>
                  <a:srgbClr val="008000"/>
                </a:solidFill>
              </a:rPr>
              <a:t>.</a:t>
            </a:r>
            <a:r>
              <a:rPr lang="de-CH" sz="2400" dirty="0">
                <a:solidFill>
                  <a:srgbClr val="008000"/>
                </a:solidFill>
              </a:rPr>
              <a:t> Und die Kunde von ihm erscholl durch ganz Syrien. Und sie brachten zu ihm alle Kranken, mit mancherlei Leiden und Qualen behaftet, Besessene, Mondsüchtige und Gelähmte; und er machte sie gesund. </a:t>
            </a: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171302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4862870"/>
          </a:xfrm>
          <a:prstGeom prst="rect">
            <a:avLst/>
          </a:prstGeom>
          <a:noFill/>
        </p:spPr>
        <p:txBody>
          <a:bodyPr wrap="square" rtlCol="0">
            <a:spAutoFit/>
          </a:bodyPr>
          <a:lstStyle/>
          <a:p>
            <a:pPr>
              <a:spcBef>
                <a:spcPts val="1200"/>
              </a:spcBef>
            </a:pPr>
            <a:r>
              <a:rPr lang="de-CH" sz="2400" b="1" dirty="0" smtClean="0">
                <a:solidFill>
                  <a:srgbClr val="C00000"/>
                </a:solidFill>
              </a:rPr>
              <a:t>Heilung ist Gottes Wille</a:t>
            </a:r>
          </a:p>
          <a:p>
            <a:pPr marL="342900" indent="-342900">
              <a:spcBef>
                <a:spcPts val="1200"/>
              </a:spcBef>
              <a:buFont typeface="Arial" panose="020B0604020202020204" pitchFamily="34" charset="0"/>
              <a:buChar char="•"/>
            </a:pPr>
            <a:r>
              <a:rPr lang="de-CH" sz="2400" dirty="0" smtClean="0">
                <a:solidFill>
                  <a:srgbClr val="002060"/>
                </a:solidFill>
              </a:rPr>
              <a:t>Krankheit ist nicht in der ursprünglichen Absicht Gottes</a:t>
            </a:r>
          </a:p>
          <a:p>
            <a:pPr marL="342900" indent="-342900">
              <a:spcBef>
                <a:spcPts val="1200"/>
              </a:spcBef>
              <a:buFont typeface="Arial" panose="020B0604020202020204" pitchFamily="34" charset="0"/>
              <a:buChar char="•"/>
            </a:pPr>
            <a:r>
              <a:rPr lang="de-CH" sz="2400" dirty="0" smtClean="0">
                <a:solidFill>
                  <a:srgbClr val="002060"/>
                </a:solidFill>
              </a:rPr>
              <a:t>Krankheit kommt durch den Sündenfall in die Welt</a:t>
            </a:r>
          </a:p>
          <a:p>
            <a:pPr marL="342900" indent="-342900">
              <a:spcBef>
                <a:spcPts val="1200"/>
              </a:spcBef>
              <a:buFont typeface="Arial" panose="020B0604020202020204" pitchFamily="34" charset="0"/>
              <a:buChar char="•"/>
            </a:pPr>
            <a:r>
              <a:rPr lang="de-CH" sz="2400" dirty="0" smtClean="0">
                <a:solidFill>
                  <a:srgbClr val="002060"/>
                </a:solidFill>
              </a:rPr>
              <a:t>Gott verschont sein Volk vor und heilt es von Krankheiten </a:t>
            </a:r>
          </a:p>
          <a:p>
            <a:pPr marL="342900" indent="-342900">
              <a:spcBef>
                <a:spcPts val="1200"/>
              </a:spcBef>
              <a:buFont typeface="Arial" panose="020B0604020202020204" pitchFamily="34" charset="0"/>
              <a:buChar char="•"/>
            </a:pPr>
            <a:r>
              <a:rPr lang="de-CH" sz="2400" dirty="0" smtClean="0">
                <a:solidFill>
                  <a:srgbClr val="002060"/>
                </a:solidFill>
              </a:rPr>
              <a:t>Jesus heilt alle Menschen, die zu ihm kommen oder gebracht werden</a:t>
            </a:r>
          </a:p>
          <a:p>
            <a:pPr marL="342900" indent="-342900">
              <a:spcBef>
                <a:spcPts val="1200"/>
              </a:spcBef>
              <a:buFont typeface="Arial" panose="020B0604020202020204" pitchFamily="34" charset="0"/>
              <a:buChar char="•"/>
            </a:pPr>
            <a:r>
              <a:rPr lang="de-CH" sz="2400" dirty="0" smtClean="0">
                <a:solidFill>
                  <a:srgbClr val="002060"/>
                </a:solidFill>
              </a:rPr>
              <a:t>Die Heilung, Rettung in Jesus Christus ist umfassend und bezieht sich auf den Körper, die Seele und den Geist</a:t>
            </a:r>
          </a:p>
          <a:p>
            <a:pPr marL="342900" indent="-342900">
              <a:spcBef>
                <a:spcPts val="1200"/>
              </a:spcBef>
              <a:buFont typeface="Arial" panose="020B0604020202020204" pitchFamily="34" charset="0"/>
              <a:buChar char="•"/>
            </a:pPr>
            <a:r>
              <a:rPr lang="de-CH" sz="2400" dirty="0" smtClean="0">
                <a:solidFill>
                  <a:srgbClr val="002060"/>
                </a:solidFill>
              </a:rPr>
              <a:t>Es gehört zum </a:t>
            </a:r>
            <a:r>
              <a:rPr lang="de-CH" sz="2400" dirty="0" err="1" smtClean="0">
                <a:solidFill>
                  <a:srgbClr val="002060"/>
                </a:solidFill>
              </a:rPr>
              <a:t>Jüngerschaftsauftrag</a:t>
            </a:r>
            <a:r>
              <a:rPr lang="de-CH" sz="2400" dirty="0" smtClean="0">
                <a:solidFill>
                  <a:srgbClr val="002060"/>
                </a:solidFill>
              </a:rPr>
              <a:t> das Heil und die Heilung zu den Menschen zu bringen</a:t>
            </a:r>
          </a:p>
          <a:p>
            <a:pPr marL="342900" indent="-342900">
              <a:spcBef>
                <a:spcPts val="1200"/>
              </a:spcBef>
              <a:buFont typeface="Arial" panose="020B0604020202020204" pitchFamily="34" charset="0"/>
              <a:buChar char="•"/>
            </a:pPr>
            <a:r>
              <a:rPr lang="de-CH" sz="2400" dirty="0" smtClean="0">
                <a:solidFill>
                  <a:srgbClr val="002060"/>
                </a:solidFill>
              </a:rPr>
              <a:t>Dein Reich komme wie im Himmel so auf Erde</a:t>
            </a:r>
          </a:p>
        </p:txBody>
      </p:sp>
    </p:spTree>
    <p:extLst>
      <p:ext uri="{BB962C8B-B14F-4D97-AF65-F5344CB8AC3E}">
        <p14:creationId xmlns:p14="http://schemas.microsoft.com/office/powerpoint/2010/main" val="356726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3293209"/>
          </a:xfrm>
          <a:prstGeom prst="rect">
            <a:avLst/>
          </a:prstGeom>
          <a:noFill/>
        </p:spPr>
        <p:txBody>
          <a:bodyPr wrap="square" rtlCol="0">
            <a:spAutoFit/>
          </a:bodyPr>
          <a:lstStyle/>
          <a:p>
            <a:pPr>
              <a:spcBef>
                <a:spcPts val="1200"/>
              </a:spcBef>
            </a:pPr>
            <a:r>
              <a:rPr lang="de-CH" sz="2400" b="1" dirty="0" smtClean="0">
                <a:solidFill>
                  <a:srgbClr val="C00000"/>
                </a:solidFill>
              </a:rPr>
              <a:t>Heilung ist Gottes Wille</a:t>
            </a:r>
          </a:p>
          <a:p>
            <a:pPr marL="342900" indent="-342900">
              <a:spcBef>
                <a:spcPts val="1200"/>
              </a:spcBef>
              <a:buFont typeface="Arial" panose="020B0604020202020204" pitchFamily="34" charset="0"/>
              <a:buChar char="•"/>
            </a:pPr>
            <a:r>
              <a:rPr lang="de-CH" sz="2400" dirty="0" smtClean="0">
                <a:solidFill>
                  <a:srgbClr val="002060"/>
                </a:solidFill>
              </a:rPr>
              <a:t>Hörendes Beten hilft zu erkennen, was Gott heilen möchte (innerlich – äusserlich)</a:t>
            </a:r>
          </a:p>
          <a:p>
            <a:pPr marL="342900" indent="-342900">
              <a:spcBef>
                <a:spcPts val="1200"/>
              </a:spcBef>
              <a:buFont typeface="Arial" panose="020B0604020202020204" pitchFamily="34" charset="0"/>
              <a:buChar char="•"/>
            </a:pPr>
            <a:r>
              <a:rPr lang="de-CH" sz="2400" dirty="0" smtClean="0">
                <a:solidFill>
                  <a:srgbClr val="002060"/>
                </a:solidFill>
              </a:rPr>
              <a:t>Es ist nie falsch für Heilung zu beten – das Ergebnis können wir Gott überlassen (innerlich – äusserlich)</a:t>
            </a:r>
          </a:p>
          <a:p>
            <a:pPr marL="342900" indent="-342900">
              <a:spcBef>
                <a:spcPts val="1200"/>
              </a:spcBef>
              <a:buFont typeface="Arial" panose="020B0604020202020204" pitchFamily="34" charset="0"/>
              <a:buChar char="•"/>
            </a:pPr>
            <a:r>
              <a:rPr lang="de-CH" sz="2400" dirty="0" smtClean="0">
                <a:solidFill>
                  <a:srgbClr val="002060"/>
                </a:solidFill>
              </a:rPr>
              <a:t>unsere Treue und Verfügbarkeit ist gefragt, nicht ‘unser’ Erfolg. Wir müssen dabei niemandem etwas versprechen oder manipulativ beten.</a:t>
            </a: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1547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7632859"/>
          </a:xfrm>
          <a:prstGeom prst="rect">
            <a:avLst/>
          </a:prstGeom>
          <a:noFill/>
        </p:spPr>
        <p:txBody>
          <a:bodyPr wrap="square" rtlCol="0">
            <a:spAutoFit/>
          </a:bodyPr>
          <a:lstStyle/>
          <a:p>
            <a:pPr>
              <a:spcBef>
                <a:spcPts val="1200"/>
              </a:spcBef>
            </a:pPr>
            <a:r>
              <a:rPr lang="de-CH" sz="2400" b="1" dirty="0" smtClean="0">
                <a:solidFill>
                  <a:srgbClr val="C00000"/>
                </a:solidFill>
              </a:rPr>
              <a:t>Wie und wann beten mit Kranken?</a:t>
            </a:r>
          </a:p>
          <a:p>
            <a:pPr marL="342900" indent="-342900">
              <a:spcBef>
                <a:spcPts val="1200"/>
              </a:spcBef>
              <a:buFont typeface="Arial" panose="020B0604020202020204" pitchFamily="34" charset="0"/>
              <a:buChar char="•"/>
            </a:pPr>
            <a:r>
              <a:rPr lang="de-CH" sz="2400" dirty="0" smtClean="0">
                <a:solidFill>
                  <a:srgbClr val="002060"/>
                </a:solidFill>
              </a:rPr>
              <a:t>Kranke brauchen Aufmerksamkeit, Ermutigung und Trost</a:t>
            </a:r>
            <a:br>
              <a:rPr lang="de-CH" sz="2400" dirty="0" smtClean="0">
                <a:solidFill>
                  <a:srgbClr val="002060"/>
                </a:solidFill>
              </a:rPr>
            </a:br>
            <a:r>
              <a:rPr lang="de-CH" sz="2400" dirty="0" smtClean="0">
                <a:solidFill>
                  <a:srgbClr val="002060"/>
                </a:solidFill>
                <a:sym typeface="Wingdings" panose="05000000000000000000" pitchFamily="2" charset="2"/>
              </a:rPr>
              <a:t> sind keine Heilungswunder-Objekte</a:t>
            </a:r>
            <a:endParaRPr lang="de-CH" sz="2400" dirty="0" smtClean="0">
              <a:solidFill>
                <a:srgbClr val="002060"/>
              </a:solidFill>
            </a:endParaRPr>
          </a:p>
          <a:p>
            <a:pPr marL="342900" indent="-342900">
              <a:spcBef>
                <a:spcPts val="1200"/>
              </a:spcBef>
              <a:buFont typeface="Arial" panose="020B0604020202020204" pitchFamily="34" charset="0"/>
              <a:buChar char="•"/>
            </a:pPr>
            <a:r>
              <a:rPr lang="de-CH" sz="2400" dirty="0" smtClean="0">
                <a:solidFill>
                  <a:srgbClr val="002060"/>
                </a:solidFill>
              </a:rPr>
              <a:t>Bibelworte und Gebet richten die Grundwerte des Reiches Gottes auf</a:t>
            </a:r>
          </a:p>
          <a:p>
            <a:pPr marL="342900" indent="-342900">
              <a:spcBef>
                <a:spcPts val="1200"/>
              </a:spcBef>
              <a:buFont typeface="Arial" panose="020B0604020202020204" pitchFamily="34" charset="0"/>
              <a:buChar char="•"/>
            </a:pPr>
            <a:r>
              <a:rPr lang="de-CH" sz="2400" dirty="0" smtClean="0">
                <a:solidFill>
                  <a:srgbClr val="002060"/>
                </a:solidFill>
              </a:rPr>
              <a:t>Jesus heilt auf unterschiedlichste Weise – kein Schema</a:t>
            </a:r>
          </a:p>
          <a:p>
            <a:pPr marL="342900" indent="-342900">
              <a:spcBef>
                <a:spcPts val="1200"/>
              </a:spcBef>
              <a:buFont typeface="Arial" panose="020B0604020202020204" pitchFamily="34" charset="0"/>
              <a:buChar char="•"/>
            </a:pPr>
            <a:r>
              <a:rPr lang="de-CH" sz="2400" dirty="0" smtClean="0">
                <a:solidFill>
                  <a:srgbClr val="002060"/>
                </a:solidFill>
              </a:rPr>
              <a:t>Lukas 4,22-30: Grundsätzliches über Wunder</a:t>
            </a:r>
          </a:p>
          <a:p>
            <a:pPr marL="342900" indent="-342900">
              <a:spcBef>
                <a:spcPts val="1200"/>
              </a:spcBef>
              <a:buFont typeface="Arial" panose="020B0604020202020204" pitchFamily="34" charset="0"/>
              <a:buChar char="•"/>
            </a:pPr>
            <a:r>
              <a:rPr lang="de-CH" sz="2400" dirty="0" smtClean="0">
                <a:solidFill>
                  <a:srgbClr val="002060"/>
                </a:solidFill>
              </a:rPr>
              <a:t>Lukas 4,38-39: Befiehlt dem Fieber zu weichen</a:t>
            </a:r>
          </a:p>
          <a:p>
            <a:pPr marL="342900" indent="-342900">
              <a:spcBef>
                <a:spcPts val="1200"/>
              </a:spcBef>
              <a:buFont typeface="Arial" panose="020B0604020202020204" pitchFamily="34" charset="0"/>
              <a:buChar char="•"/>
            </a:pPr>
            <a:r>
              <a:rPr lang="de-CH" sz="2400" dirty="0" smtClean="0">
                <a:solidFill>
                  <a:srgbClr val="002060"/>
                </a:solidFill>
              </a:rPr>
              <a:t>Lukas 4,40: legte Hände auf und heilte sie alle</a:t>
            </a:r>
          </a:p>
          <a:p>
            <a:pPr marL="342900" indent="-342900">
              <a:spcBef>
                <a:spcPts val="1200"/>
              </a:spcBef>
              <a:buFont typeface="Arial" panose="020B0604020202020204" pitchFamily="34" charset="0"/>
              <a:buChar char="•"/>
            </a:pPr>
            <a:r>
              <a:rPr lang="de-CH" sz="2400" dirty="0" smtClean="0">
                <a:solidFill>
                  <a:srgbClr val="002060"/>
                </a:solidFill>
              </a:rPr>
              <a:t>Lukas 5,12-16: streckte die Hand aus und berührte den Aussätzigen</a:t>
            </a:r>
          </a:p>
          <a:p>
            <a:pPr marL="342900" indent="-342900">
              <a:spcBef>
                <a:spcPts val="1200"/>
              </a:spcBef>
              <a:buFont typeface="Arial" panose="020B0604020202020204" pitchFamily="34" charset="0"/>
              <a:buChar char="•"/>
            </a:pPr>
            <a:r>
              <a:rPr lang="de-CH" sz="2400" dirty="0" smtClean="0">
                <a:solidFill>
                  <a:srgbClr val="002060"/>
                </a:solidFill>
              </a:rPr>
              <a:t>Lukas 5,20: Gelähmter: Sohn, deine Sünden sind dir vergeben</a:t>
            </a:r>
          </a:p>
          <a:p>
            <a:pPr marL="342900" indent="-342900">
              <a:spcBef>
                <a:spcPts val="1200"/>
              </a:spcBef>
              <a:buFont typeface="Arial" panose="020B0604020202020204" pitchFamily="34" charset="0"/>
              <a:buChar char="•"/>
            </a:pPr>
            <a:r>
              <a:rPr lang="de-CH" sz="2400" dirty="0" smtClean="0">
                <a:solidFill>
                  <a:srgbClr val="002060"/>
                </a:solidFill>
              </a:rPr>
              <a:t>Lukas 5,24: Gelähmter: Steh auf, nimm deine Matte und geh nach Hause</a:t>
            </a:r>
          </a:p>
          <a:p>
            <a:pPr marL="342900" indent="-342900">
              <a:spcBef>
                <a:spcPts val="1200"/>
              </a:spcBef>
              <a:buFont typeface="Arial" panose="020B0604020202020204" pitchFamily="34" charset="0"/>
              <a:buChar char="•"/>
            </a:pPr>
            <a:r>
              <a:rPr lang="de-CH" sz="2400" dirty="0" smtClean="0">
                <a:solidFill>
                  <a:srgbClr val="002060"/>
                </a:solidFill>
              </a:rPr>
              <a:t>Lukas 6,10: Verkrüppelte Hand: Streck deine Hand aus</a:t>
            </a:r>
          </a:p>
          <a:p>
            <a:pPr marL="342900" indent="-342900">
              <a:spcBef>
                <a:spcPts val="1200"/>
              </a:spcBef>
              <a:buFont typeface="Arial" panose="020B0604020202020204" pitchFamily="34" charset="0"/>
              <a:buChar char="•"/>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269141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Benutzerdefiniert</PresentationFormat>
  <Paragraphs>85</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aschwab</cp:lastModifiedBy>
  <cp:revision>78</cp:revision>
  <cp:lastPrinted>2015-03-15T07:15:03Z</cp:lastPrinted>
  <dcterms:created xsi:type="dcterms:W3CDTF">2014-02-28T17:33:24Z</dcterms:created>
  <dcterms:modified xsi:type="dcterms:W3CDTF">2017-07-01T21:21:16Z</dcterms:modified>
</cp:coreProperties>
</file>